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16"/>
  </p:handoutMasterIdLst>
  <p:sldIdLst>
    <p:sldId id="256" r:id="rId3"/>
    <p:sldId id="257" r:id="rId5"/>
    <p:sldId id="260" r:id="rId6"/>
    <p:sldId id="261" r:id="rId7"/>
    <p:sldId id="266" r:id="rId8"/>
    <p:sldId id="267" r:id="rId9"/>
    <p:sldId id="268" r:id="rId10"/>
    <p:sldId id="269" r:id="rId11"/>
    <p:sldId id="264" r:id="rId12"/>
    <p:sldId id="263" r:id="rId13"/>
    <p:sldId id="262" r:id="rId14"/>
    <p:sldId id="265" r:id="rId15"/>
  </p:sldIdLst>
  <p:sldSz cx="9144000" cy="5723890" type="screen16x1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ink5" initials="p"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commentAuthors" Target="commentAuthors.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handoutMaster" Target="handoutMasters/handoutMaster1.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964002" y="1143000"/>
            <a:ext cx="4929996"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Hi guys, </a:t>
            </a:r>
            <a:r>
              <a:rPr lang="en-US">
                <a:sym typeface="+mn-ea"/>
              </a:rPr>
              <a:t>well come to my presentation video, my topic is Introduction facial recognition in authentication.</a:t>
            </a:r>
            <a:endParaRPr lang="en-US">
              <a:sym typeface="+mn-ea"/>
            </a:endParaRPr>
          </a:p>
          <a:p>
            <a:r>
              <a:rPr lang="en-US">
                <a:sym typeface="+mn-ea"/>
              </a:rPr>
              <a:t>and </a:t>
            </a:r>
            <a:r>
              <a:rPr lang="en-US"/>
              <a:t>my name is Nalongsone Danddank, I am a student from Metropolitan State University, And today I would like to present the </a:t>
            </a:r>
            <a:r>
              <a:rPr lang="en-US">
                <a:sym typeface="+mn-ea"/>
              </a:rPr>
              <a:t>Video </a:t>
            </a:r>
            <a:r>
              <a:rPr lang="en-US"/>
              <a:t> that is a part of Computer Security course ICS 382 by Professor Jennifer Grant. </a:t>
            </a:r>
            <a:endParaRPr lang="en-US"/>
          </a:p>
          <a:p>
            <a:endParaRPr lang="en-US"/>
          </a:p>
          <a:p>
            <a:r>
              <a:rPr lang="en-US"/>
              <a:t>By the way, this video is solely for the educational purpose and I am not liable for any problems that could be caused by this video.</a:t>
            </a:r>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So, their have  advantages and disadvantage:</a:t>
            </a:r>
            <a:endParaRPr lang="en-US"/>
          </a:p>
          <a:p>
            <a:r>
              <a:rPr lang="en-US"/>
              <a:t>the advantages is convenience, quick, automatic, increased security, reduced crime, removing bias from stop and search ...</a:t>
            </a:r>
            <a:endParaRPr lang="en-US"/>
          </a:p>
          <a:p>
            <a:endParaRPr lang="en-US"/>
          </a:p>
          <a:p>
            <a:r>
              <a:rPr lang="en-US"/>
              <a:t>and there Also take a disadvantages like some people don’t like to be filmed in public. and some time machine would occur the error. another things is Breach of privacy and it requires large data that need to be storage.</a:t>
            </a:r>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a:xfrm>
            <a:off x="964002" y="1143000"/>
            <a:ext cx="4929996" cy="3086100"/>
          </a:xfrm>
        </p:spPr>
      </p:sp>
      <p:sp>
        <p:nvSpPr>
          <p:cNvPr id="3" name="Text Placeholder 2"/>
          <p:cNvSpPr/>
          <p:nvPr>
            <p:ph type="body" idx="3"/>
          </p:nvPr>
        </p:nvSpPr>
        <p:spPr/>
        <p:txBody>
          <a:bodyPr/>
          <a:p>
            <a:r>
              <a:rPr lang="en-US"/>
              <a:t>if you guy like to go deeper to understand, I would like to  recommand go researse more on internet, there are a lot open sources and knowledge to learn.</a:t>
            </a:r>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So, first thing, we have to understand what is Facial Recognition. </a:t>
            </a:r>
            <a:endParaRPr lang="en-US"/>
          </a:p>
          <a:p>
            <a:endParaRPr lang="en-US"/>
          </a:p>
          <a:p>
            <a:r>
              <a:rPr lang="en-US"/>
              <a:t>the Facial recognition is a way of confirming a person's identity by their face. And the system can be used to identify people in photos, videos, and in real time camera.  </a:t>
            </a:r>
            <a:endParaRPr lang="en-US"/>
          </a:p>
          <a:p>
            <a:endParaRPr lang="en-US"/>
          </a:p>
          <a:p>
            <a:r>
              <a:rPr lang="en-US"/>
              <a:t>Facial recognition is a category of biometric security. and we also have the Other forms of biometric software like voice recognition, fingerprint recognition, and eye retina. </a:t>
            </a:r>
            <a:endParaRPr lang="en-US"/>
          </a:p>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sym typeface="+mn-ea"/>
              </a:rPr>
              <a:t>The next question is how does facial recognition work in authentication.</a:t>
            </a:r>
            <a:endParaRPr lang="en-US">
              <a:sym typeface="+mn-ea"/>
            </a:endParaRPr>
          </a:p>
          <a:p>
            <a:r>
              <a:rPr lang="en-US">
                <a:sym typeface="+mn-ea"/>
              </a:rPr>
              <a:t>Generally, </a:t>
            </a:r>
            <a:r>
              <a:rPr lang="en-US"/>
              <a:t>the systems should process as 4 step:</a:t>
            </a:r>
            <a:endParaRPr lang="en-US"/>
          </a:p>
          <a:p>
            <a:endParaRPr lang="en-US"/>
          </a:p>
          <a:p>
            <a:r>
              <a:rPr lang="en-US"/>
              <a:t>Step 1: Face detection : The camera detects or locates the image of a face.</a:t>
            </a:r>
            <a:endParaRPr lang="en-US"/>
          </a:p>
          <a:p>
            <a:endParaRPr lang="en-US"/>
          </a:p>
          <a:p>
            <a:r>
              <a:rPr lang="en-US"/>
              <a:t>Step 2: Face analysis: Mostly it relies on 2D image rather than 3D images because it convenient to match a 2D image with public photos or in a database.</a:t>
            </a:r>
            <a:endParaRPr lang="en-US"/>
          </a:p>
          <a:p>
            <a:endParaRPr lang="en-US"/>
          </a:p>
          <a:p>
            <a:r>
              <a:rPr lang="en-US"/>
              <a:t>Step 3: Converting the image to data:  this processing is  based on the person's facial features. </a:t>
            </a:r>
            <a:endParaRPr lang="en-US"/>
          </a:p>
          <a:p>
            <a:endParaRPr lang="en-US"/>
          </a:p>
          <a:p>
            <a:r>
              <a:rPr lang="en-US"/>
              <a:t>Step 4: Finding a match: that compared against a database of  faces.</a:t>
            </a:r>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Ok, next, I would like to show an experiment, how to training and run a python code of deep learning algorithm.</a:t>
            </a:r>
            <a:endParaRPr lang="en-US"/>
          </a:p>
          <a:p>
            <a:endParaRPr lang="en-US"/>
          </a:p>
          <a:p>
            <a:r>
              <a:rPr lang="en-US"/>
              <a:t>but before we go there, I think  we should see the</a:t>
            </a:r>
            <a:r>
              <a:rPr lang="en-US">
                <a:sym typeface="+mn-ea"/>
              </a:rPr>
              <a:t> diagram of deep learning or neural network algorithm. we can see that </a:t>
            </a:r>
            <a:r>
              <a:rPr lang="en-US"/>
              <a:t>there are a lot of library or frameworks that we will use to run. and these library or fameworks all is open soures on internet.</a:t>
            </a:r>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Well, I hope you guys could make sense on the code.</a:t>
            </a:r>
            <a:endParaRPr lang="en-US"/>
          </a:p>
          <a:p>
            <a:r>
              <a:rPr lang="en-US"/>
              <a:t> </a:t>
            </a:r>
            <a:endParaRPr lang="en-US"/>
          </a:p>
          <a:p>
            <a:r>
              <a:rPr lang="en-US"/>
              <a:t>for the next, we go to see the examples of facial recognition in our real world.</a:t>
            </a:r>
            <a:endParaRPr lang="en-US"/>
          </a:p>
          <a:p>
            <a:r>
              <a:rPr lang="en-US"/>
              <a:t> like the first example, is using face recognition to unlock our phones or device. like iPhone Face ID. </a:t>
            </a:r>
            <a:endParaRPr lang="en-US"/>
          </a:p>
          <a:p>
            <a:endParaRPr lang="en-US"/>
          </a:p>
          <a:p>
            <a:r>
              <a:rPr lang="en-US"/>
              <a:t>the second is the airports and border control use this technology to provide more convinaint for travellers and allow them  use ePassport by thier face.</a:t>
            </a:r>
            <a:endParaRPr lang="en-US"/>
          </a:p>
          <a:p>
            <a:endParaRPr lang="en-US"/>
          </a:p>
          <a:p>
            <a:r>
              <a:rPr lang="en-US"/>
              <a:t>the last example is finding missing persons by public camera on around city to find out the missing person. </a:t>
            </a:r>
            <a:endParaRPr lang="en-US"/>
          </a:p>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936803"/>
            <a:ext cx="6858000" cy="1992859"/>
          </a:xfrm>
        </p:spPr>
        <p:txBody>
          <a:bodyPr anchor="b"/>
          <a:lstStyle>
            <a:lvl1pPr algn="ctr">
              <a:defRPr sz="5010"/>
            </a:lvl1pPr>
          </a:lstStyle>
          <a:p>
            <a:r>
              <a:rPr lang="en-US" smtClean="0"/>
              <a:t>Click to edit Master title style</a:t>
            </a:r>
            <a:endParaRPr lang="en-US"/>
          </a:p>
        </p:txBody>
      </p:sp>
      <p:sp>
        <p:nvSpPr>
          <p:cNvPr id="3" name="Subtitle 2"/>
          <p:cNvSpPr>
            <a:spLocks noGrp="1"/>
          </p:cNvSpPr>
          <p:nvPr>
            <p:ph type="subTitle" idx="1"/>
          </p:nvPr>
        </p:nvSpPr>
        <p:spPr>
          <a:xfrm>
            <a:off x="1143000" y="3006515"/>
            <a:ext cx="6858000" cy="1382016"/>
          </a:xfrm>
        </p:spPr>
        <p:txBody>
          <a:bodyPr/>
          <a:lstStyle>
            <a:lvl1pPr marL="0" indent="0" algn="ctr">
              <a:buNone/>
              <a:defRPr sz="2005"/>
            </a:lvl1pPr>
            <a:lvl2pPr marL="382270" indent="0" algn="ctr">
              <a:buNone/>
              <a:defRPr sz="1670"/>
            </a:lvl2pPr>
            <a:lvl3pPr marL="763270" indent="0" algn="ctr">
              <a:buNone/>
              <a:defRPr sz="1500"/>
            </a:lvl3pPr>
            <a:lvl4pPr marL="1145540" indent="0" algn="ctr">
              <a:buNone/>
              <a:defRPr sz="1335"/>
            </a:lvl4pPr>
            <a:lvl5pPr marL="1526540" indent="0" algn="ctr">
              <a:buNone/>
              <a:defRPr sz="1335"/>
            </a:lvl5pPr>
            <a:lvl6pPr marL="1908175" indent="0" algn="ctr">
              <a:buNone/>
              <a:defRPr sz="1335"/>
            </a:lvl6pPr>
            <a:lvl7pPr marL="2289810" indent="0" algn="ctr">
              <a:buNone/>
              <a:defRPr sz="1335"/>
            </a:lvl7pPr>
            <a:lvl8pPr marL="2671445" indent="0" algn="ctr">
              <a:buNone/>
              <a:defRPr sz="1335"/>
            </a:lvl8pPr>
            <a:lvl9pPr marL="3053080" indent="0" algn="ctr">
              <a:buNone/>
              <a:defRPr sz="1335"/>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04759"/>
            <a:ext cx="1971675" cy="485097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8650" y="304759"/>
            <a:ext cx="5800725" cy="4850970"/>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427068"/>
            <a:ext cx="7886700" cy="2381096"/>
          </a:xfrm>
        </p:spPr>
        <p:txBody>
          <a:bodyPr anchor="b"/>
          <a:lstStyle>
            <a:lvl1pPr>
              <a:defRPr sz="5010"/>
            </a:lvl1pPr>
          </a:lstStyle>
          <a:p>
            <a:r>
              <a:rPr lang="en-US" smtClean="0"/>
              <a:t>Click to edit Master title style</a:t>
            </a:r>
            <a:endParaRPr lang="en-US"/>
          </a:p>
        </p:txBody>
      </p:sp>
      <p:sp>
        <p:nvSpPr>
          <p:cNvPr id="3" name="Text Placeholder 2"/>
          <p:cNvSpPr>
            <a:spLocks noGrp="1"/>
          </p:cNvSpPr>
          <p:nvPr>
            <p:ph type="body" idx="1"/>
          </p:nvPr>
        </p:nvSpPr>
        <p:spPr>
          <a:xfrm>
            <a:off x="623888" y="3830690"/>
            <a:ext cx="7886700" cy="1252162"/>
          </a:xfrm>
        </p:spPr>
        <p:txBody>
          <a:bodyPr/>
          <a:lstStyle>
            <a:lvl1pPr marL="0" indent="0">
              <a:buNone/>
              <a:defRPr sz="2005">
                <a:solidFill>
                  <a:schemeClr val="tx1">
                    <a:tint val="75000"/>
                  </a:schemeClr>
                </a:solidFill>
              </a:defRPr>
            </a:lvl1pPr>
            <a:lvl2pPr marL="382270" indent="0">
              <a:buNone/>
              <a:defRPr sz="1670">
                <a:solidFill>
                  <a:schemeClr val="tx1">
                    <a:tint val="75000"/>
                  </a:schemeClr>
                </a:solidFill>
              </a:defRPr>
            </a:lvl2pPr>
            <a:lvl3pPr marL="763270" indent="0">
              <a:buNone/>
              <a:defRPr sz="1500">
                <a:solidFill>
                  <a:schemeClr val="tx1">
                    <a:tint val="75000"/>
                  </a:schemeClr>
                </a:solidFill>
              </a:defRPr>
            </a:lvl3pPr>
            <a:lvl4pPr marL="1145540" indent="0">
              <a:buNone/>
              <a:defRPr sz="1335">
                <a:solidFill>
                  <a:schemeClr val="tx1">
                    <a:tint val="75000"/>
                  </a:schemeClr>
                </a:solidFill>
              </a:defRPr>
            </a:lvl4pPr>
            <a:lvl5pPr marL="1526540" indent="0">
              <a:buNone/>
              <a:defRPr sz="1335">
                <a:solidFill>
                  <a:schemeClr val="tx1">
                    <a:tint val="75000"/>
                  </a:schemeClr>
                </a:solidFill>
              </a:defRPr>
            </a:lvl5pPr>
            <a:lvl6pPr marL="1908175" indent="0">
              <a:buNone/>
              <a:defRPr sz="1335">
                <a:solidFill>
                  <a:schemeClr val="tx1">
                    <a:tint val="75000"/>
                  </a:schemeClr>
                </a:solidFill>
              </a:defRPr>
            </a:lvl6pPr>
            <a:lvl7pPr marL="2289810" indent="0">
              <a:buNone/>
              <a:defRPr sz="1335">
                <a:solidFill>
                  <a:schemeClr val="tx1">
                    <a:tint val="75000"/>
                  </a:schemeClr>
                </a:solidFill>
              </a:defRPr>
            </a:lvl7pPr>
            <a:lvl8pPr marL="2671445" indent="0">
              <a:buNone/>
              <a:defRPr sz="1335">
                <a:solidFill>
                  <a:schemeClr val="tx1">
                    <a:tint val="75000"/>
                  </a:schemeClr>
                </a:solidFill>
              </a:defRPr>
            </a:lvl8pPr>
            <a:lvl9pPr marL="3053080" indent="0">
              <a:buNone/>
              <a:defRPr sz="1335">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523795"/>
            <a:ext cx="3886200" cy="3631934"/>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29150" y="1523795"/>
            <a:ext cx="3886200" cy="3631934"/>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04759"/>
            <a:ext cx="7886700" cy="1106408"/>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29841" y="1403217"/>
            <a:ext cx="3868340" cy="687695"/>
          </a:xfrm>
        </p:spPr>
        <p:txBody>
          <a:bodyPr anchor="b"/>
          <a:lstStyle>
            <a:lvl1pPr marL="0" indent="0">
              <a:buNone/>
              <a:defRPr sz="2005" b="1"/>
            </a:lvl1pPr>
            <a:lvl2pPr marL="382270" indent="0">
              <a:buNone/>
              <a:defRPr sz="1670" b="1"/>
            </a:lvl2pPr>
            <a:lvl3pPr marL="763270" indent="0">
              <a:buNone/>
              <a:defRPr sz="1500" b="1"/>
            </a:lvl3pPr>
            <a:lvl4pPr marL="1145540" indent="0">
              <a:buNone/>
              <a:defRPr sz="1335" b="1"/>
            </a:lvl4pPr>
            <a:lvl5pPr marL="1526540" indent="0">
              <a:buNone/>
              <a:defRPr sz="1335" b="1"/>
            </a:lvl5pPr>
            <a:lvl6pPr marL="1908175" indent="0">
              <a:buNone/>
              <a:defRPr sz="1335" b="1"/>
            </a:lvl6pPr>
            <a:lvl7pPr marL="2289810" indent="0">
              <a:buNone/>
              <a:defRPr sz="1335" b="1"/>
            </a:lvl7pPr>
            <a:lvl8pPr marL="2671445" indent="0">
              <a:buNone/>
              <a:defRPr sz="1335" b="1"/>
            </a:lvl8pPr>
            <a:lvl9pPr marL="3053080" indent="0">
              <a:buNone/>
              <a:defRPr sz="1335"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629841" y="2090912"/>
            <a:ext cx="3868340" cy="3075417"/>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29150" y="1403217"/>
            <a:ext cx="3887391" cy="687695"/>
          </a:xfrm>
        </p:spPr>
        <p:txBody>
          <a:bodyPr anchor="b"/>
          <a:lstStyle>
            <a:lvl1pPr marL="0" indent="0">
              <a:buNone/>
              <a:defRPr sz="2005" b="1"/>
            </a:lvl1pPr>
            <a:lvl2pPr marL="382270" indent="0">
              <a:buNone/>
              <a:defRPr sz="1670" b="1"/>
            </a:lvl2pPr>
            <a:lvl3pPr marL="763270" indent="0">
              <a:buNone/>
              <a:defRPr sz="1500" b="1"/>
            </a:lvl3pPr>
            <a:lvl4pPr marL="1145540" indent="0">
              <a:buNone/>
              <a:defRPr sz="1335" b="1"/>
            </a:lvl4pPr>
            <a:lvl5pPr marL="1526540" indent="0">
              <a:buNone/>
              <a:defRPr sz="1335" b="1"/>
            </a:lvl5pPr>
            <a:lvl6pPr marL="1908175" indent="0">
              <a:buNone/>
              <a:defRPr sz="1335" b="1"/>
            </a:lvl6pPr>
            <a:lvl7pPr marL="2289810" indent="0">
              <a:buNone/>
              <a:defRPr sz="1335" b="1"/>
            </a:lvl7pPr>
            <a:lvl8pPr marL="2671445" indent="0">
              <a:buNone/>
              <a:defRPr sz="1335" b="1"/>
            </a:lvl8pPr>
            <a:lvl9pPr marL="3053080" indent="0">
              <a:buNone/>
              <a:defRPr sz="1335"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29150" y="2090912"/>
            <a:ext cx="3887391" cy="3075417"/>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611"/>
            <a:ext cx="2949178" cy="1335640"/>
          </a:xfrm>
        </p:spPr>
        <p:txBody>
          <a:bodyPr anchor="b"/>
          <a:lstStyle>
            <a:lvl1pPr>
              <a:defRPr sz="2670"/>
            </a:lvl1pPr>
          </a:lstStyle>
          <a:p>
            <a:r>
              <a:rPr lang="en-US" smtClean="0"/>
              <a:t>Click to edit Master title style</a:t>
            </a:r>
            <a:endParaRPr lang="en-US"/>
          </a:p>
        </p:txBody>
      </p:sp>
      <p:sp>
        <p:nvSpPr>
          <p:cNvPr id="3" name="Content Placeholder 2"/>
          <p:cNvSpPr>
            <a:spLocks noGrp="1"/>
          </p:cNvSpPr>
          <p:nvPr>
            <p:ph idx="1"/>
          </p:nvPr>
        </p:nvSpPr>
        <p:spPr>
          <a:xfrm>
            <a:off x="3887391" y="824175"/>
            <a:ext cx="4629150" cy="4067871"/>
          </a:xfrm>
        </p:spPr>
        <p:txBody>
          <a:bodyPr/>
          <a:lstStyle>
            <a:lvl1pPr>
              <a:defRPr sz="2670"/>
            </a:lvl1pPr>
            <a:lvl2pPr>
              <a:defRPr sz="2335"/>
            </a:lvl2pPr>
            <a:lvl3pPr>
              <a:defRPr sz="2005"/>
            </a:lvl3pPr>
            <a:lvl4pPr>
              <a:defRPr sz="1670"/>
            </a:lvl4pPr>
            <a:lvl5pPr>
              <a:defRPr sz="1670"/>
            </a:lvl5pPr>
            <a:lvl6pPr>
              <a:defRPr sz="1670"/>
            </a:lvl6pPr>
            <a:lvl7pPr>
              <a:defRPr sz="1670"/>
            </a:lvl7pPr>
            <a:lvl8pPr>
              <a:defRPr sz="1670"/>
            </a:lvl8pPr>
            <a:lvl9pPr>
              <a:defRPr sz="167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629841" y="1717251"/>
            <a:ext cx="2949178" cy="3181420"/>
          </a:xfrm>
        </p:spPr>
        <p:txBody>
          <a:bodyPr/>
          <a:lstStyle>
            <a:lvl1pPr marL="0" indent="0">
              <a:buNone/>
              <a:defRPr sz="1335"/>
            </a:lvl1pPr>
            <a:lvl2pPr marL="382270" indent="0">
              <a:buNone/>
              <a:defRPr sz="1165"/>
            </a:lvl2pPr>
            <a:lvl3pPr marL="763270" indent="0">
              <a:buNone/>
              <a:defRPr sz="1000"/>
            </a:lvl3pPr>
            <a:lvl4pPr marL="1145540" indent="0">
              <a:buNone/>
              <a:defRPr sz="835"/>
            </a:lvl4pPr>
            <a:lvl5pPr marL="1526540" indent="0">
              <a:buNone/>
              <a:defRPr sz="835"/>
            </a:lvl5pPr>
            <a:lvl6pPr marL="1908175" indent="0">
              <a:buNone/>
              <a:defRPr sz="835"/>
            </a:lvl6pPr>
            <a:lvl7pPr marL="2289810" indent="0">
              <a:buNone/>
              <a:defRPr sz="835"/>
            </a:lvl7pPr>
            <a:lvl8pPr marL="2671445" indent="0">
              <a:buNone/>
              <a:defRPr sz="835"/>
            </a:lvl8pPr>
            <a:lvl9pPr marL="3053080" indent="0">
              <a:buNone/>
              <a:defRPr sz="835"/>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611"/>
            <a:ext cx="2949178" cy="1335640"/>
          </a:xfrm>
        </p:spPr>
        <p:txBody>
          <a:bodyPr anchor="b"/>
          <a:lstStyle>
            <a:lvl1pPr>
              <a:defRPr sz="2670"/>
            </a:lvl1pPr>
          </a:lstStyle>
          <a:p>
            <a:r>
              <a:rPr lang="en-US" smtClean="0"/>
              <a:t>Click to edit Master title style</a:t>
            </a:r>
            <a:endParaRPr lang="en-US"/>
          </a:p>
        </p:txBody>
      </p:sp>
      <p:sp>
        <p:nvSpPr>
          <p:cNvPr id="3" name="Picture Placeholder 2"/>
          <p:cNvSpPr>
            <a:spLocks noGrp="1"/>
          </p:cNvSpPr>
          <p:nvPr>
            <p:ph type="pic" idx="1"/>
          </p:nvPr>
        </p:nvSpPr>
        <p:spPr>
          <a:xfrm>
            <a:off x="3887391" y="824175"/>
            <a:ext cx="4629150" cy="4067871"/>
          </a:xfrm>
        </p:spPr>
        <p:txBody>
          <a:bodyPr/>
          <a:lstStyle>
            <a:lvl1pPr marL="0" indent="0">
              <a:buNone/>
              <a:defRPr sz="2670"/>
            </a:lvl1pPr>
            <a:lvl2pPr marL="382270" indent="0">
              <a:buNone/>
              <a:defRPr sz="2335"/>
            </a:lvl2pPr>
            <a:lvl3pPr marL="763270" indent="0">
              <a:buNone/>
              <a:defRPr sz="2005"/>
            </a:lvl3pPr>
            <a:lvl4pPr marL="1145540" indent="0">
              <a:buNone/>
              <a:defRPr sz="1670"/>
            </a:lvl4pPr>
            <a:lvl5pPr marL="1526540" indent="0">
              <a:buNone/>
              <a:defRPr sz="1670"/>
            </a:lvl5pPr>
            <a:lvl6pPr marL="1908175" indent="0">
              <a:buNone/>
              <a:defRPr sz="1670"/>
            </a:lvl6pPr>
            <a:lvl7pPr marL="2289810" indent="0">
              <a:buNone/>
              <a:defRPr sz="1670"/>
            </a:lvl7pPr>
            <a:lvl8pPr marL="2671445" indent="0">
              <a:buNone/>
              <a:defRPr sz="1670"/>
            </a:lvl8pPr>
            <a:lvl9pPr marL="3053080" indent="0">
              <a:buNone/>
              <a:defRPr sz="1670"/>
            </a:lvl9pPr>
          </a:lstStyle>
          <a:p>
            <a:endParaRPr lang="en-US"/>
          </a:p>
        </p:txBody>
      </p:sp>
      <p:sp>
        <p:nvSpPr>
          <p:cNvPr id="4" name="Text Placeholder 3"/>
          <p:cNvSpPr>
            <a:spLocks noGrp="1"/>
          </p:cNvSpPr>
          <p:nvPr>
            <p:ph type="body" sz="half" idx="2"/>
          </p:nvPr>
        </p:nvSpPr>
        <p:spPr>
          <a:xfrm>
            <a:off x="629841" y="1717251"/>
            <a:ext cx="2949178" cy="3181420"/>
          </a:xfrm>
        </p:spPr>
        <p:txBody>
          <a:bodyPr/>
          <a:lstStyle>
            <a:lvl1pPr marL="0" indent="0">
              <a:buNone/>
              <a:defRPr sz="1335"/>
            </a:lvl1pPr>
            <a:lvl2pPr marL="382270" indent="0">
              <a:buNone/>
              <a:defRPr sz="1165"/>
            </a:lvl2pPr>
            <a:lvl3pPr marL="763270" indent="0">
              <a:buNone/>
              <a:defRPr sz="1000"/>
            </a:lvl3pPr>
            <a:lvl4pPr marL="1145540" indent="0">
              <a:buNone/>
              <a:defRPr sz="835"/>
            </a:lvl4pPr>
            <a:lvl5pPr marL="1526540" indent="0">
              <a:buNone/>
              <a:defRPr sz="835"/>
            </a:lvl5pPr>
            <a:lvl6pPr marL="1908175" indent="0">
              <a:buNone/>
              <a:defRPr sz="835"/>
            </a:lvl6pPr>
            <a:lvl7pPr marL="2289810" indent="0">
              <a:buNone/>
              <a:defRPr sz="835"/>
            </a:lvl7pPr>
            <a:lvl8pPr marL="2671445" indent="0">
              <a:buNone/>
              <a:defRPr sz="835"/>
            </a:lvl8pPr>
            <a:lvl9pPr marL="3053080" indent="0">
              <a:buNone/>
              <a:defRPr sz="835"/>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04759"/>
            <a:ext cx="7886700" cy="1106408"/>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523795"/>
            <a:ext cx="7886700" cy="3631934"/>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628650" y="5305458"/>
            <a:ext cx="2057400" cy="304759"/>
          </a:xfrm>
          <a:prstGeom prst="rect">
            <a:avLst/>
          </a:prstGeom>
        </p:spPr>
        <p:txBody>
          <a:bodyPr vert="horz" lIns="91440" tIns="45720" rIns="91440" bIns="45720" rtlCol="0" anchor="ctr"/>
          <a:lstStyle>
            <a:lvl1pPr algn="l">
              <a:defRPr sz="10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3028950" y="5305458"/>
            <a:ext cx="3086100" cy="304759"/>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5305458"/>
            <a:ext cx="2057400" cy="304759"/>
          </a:xfrm>
          <a:prstGeom prst="rect">
            <a:avLst/>
          </a:prstGeom>
        </p:spPr>
        <p:txBody>
          <a:bodyPr vert="horz" lIns="91440" tIns="45720" rIns="91440" bIns="45720" rtlCol="0" anchor="ctr"/>
          <a:lstStyle>
            <a:lvl1pPr algn="r">
              <a:defRPr sz="10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763270" rtl="0" eaLnBrk="1" latinLnBrk="0" hangingPunct="1">
        <a:lnSpc>
          <a:spcPct val="90000"/>
        </a:lnSpc>
        <a:spcBef>
          <a:spcPct val="0"/>
        </a:spcBef>
        <a:buNone/>
        <a:defRPr sz="3670" kern="1200">
          <a:solidFill>
            <a:schemeClr val="tx1"/>
          </a:solidFill>
          <a:latin typeface="+mj-lt"/>
          <a:ea typeface="+mj-ea"/>
          <a:cs typeface="+mj-cs"/>
        </a:defRPr>
      </a:lvl1pPr>
    </p:titleStyle>
    <p:bodyStyle>
      <a:lvl1pPr marL="190500" indent="-190500" algn="l" defTabSz="763270" rtl="0" eaLnBrk="1" latinLnBrk="0" hangingPunct="1">
        <a:lnSpc>
          <a:spcPct val="90000"/>
        </a:lnSpc>
        <a:spcBef>
          <a:spcPct val="167000"/>
        </a:spcBef>
        <a:buFont typeface="Arial" panose="020B0604020202020204" pitchFamily="34" charset="0"/>
        <a:buChar char="•"/>
        <a:defRPr sz="2335" kern="1200">
          <a:solidFill>
            <a:schemeClr val="tx1"/>
          </a:solidFill>
          <a:latin typeface="+mn-lt"/>
          <a:ea typeface="+mn-ea"/>
          <a:cs typeface="+mn-cs"/>
        </a:defRPr>
      </a:lvl1pPr>
      <a:lvl2pPr marL="572135" indent="-190500" algn="l" defTabSz="763270" rtl="0" eaLnBrk="1" latinLnBrk="0" hangingPunct="1">
        <a:lnSpc>
          <a:spcPct val="90000"/>
        </a:lnSpc>
        <a:spcBef>
          <a:spcPct val="84000"/>
        </a:spcBef>
        <a:buFont typeface="Arial" panose="020B0604020202020204" pitchFamily="34" charset="0"/>
        <a:buChar char="•"/>
        <a:defRPr sz="2005" kern="1200">
          <a:solidFill>
            <a:schemeClr val="tx1"/>
          </a:solidFill>
          <a:latin typeface="+mn-lt"/>
          <a:ea typeface="+mn-ea"/>
          <a:cs typeface="+mn-cs"/>
        </a:defRPr>
      </a:lvl2pPr>
      <a:lvl3pPr marL="953770" indent="-190500" algn="l" defTabSz="763270" rtl="0" eaLnBrk="1" latinLnBrk="0" hangingPunct="1">
        <a:lnSpc>
          <a:spcPct val="90000"/>
        </a:lnSpc>
        <a:spcBef>
          <a:spcPct val="84000"/>
        </a:spcBef>
        <a:buFont typeface="Arial" panose="020B0604020202020204" pitchFamily="34" charset="0"/>
        <a:buChar char="•"/>
        <a:defRPr sz="1670" kern="1200">
          <a:solidFill>
            <a:schemeClr val="tx1"/>
          </a:solidFill>
          <a:latin typeface="+mn-lt"/>
          <a:ea typeface="+mn-ea"/>
          <a:cs typeface="+mn-cs"/>
        </a:defRPr>
      </a:lvl3pPr>
      <a:lvl4pPr marL="1335405" indent="-190500" algn="l" defTabSz="763270" rtl="0" eaLnBrk="1" latinLnBrk="0" hangingPunct="1">
        <a:lnSpc>
          <a:spcPct val="90000"/>
        </a:lnSpc>
        <a:spcBef>
          <a:spcPct val="84000"/>
        </a:spcBef>
        <a:buFont typeface="Arial" panose="020B0604020202020204" pitchFamily="34" charset="0"/>
        <a:buChar char="•"/>
        <a:defRPr sz="1500" kern="1200">
          <a:solidFill>
            <a:schemeClr val="tx1"/>
          </a:solidFill>
          <a:latin typeface="+mn-lt"/>
          <a:ea typeface="+mn-ea"/>
          <a:cs typeface="+mn-cs"/>
        </a:defRPr>
      </a:lvl4pPr>
      <a:lvl5pPr marL="1717040" indent="-190500" algn="l" defTabSz="763270" rtl="0" eaLnBrk="1" latinLnBrk="0" hangingPunct="1">
        <a:lnSpc>
          <a:spcPct val="90000"/>
        </a:lnSpc>
        <a:spcBef>
          <a:spcPct val="84000"/>
        </a:spcBef>
        <a:buFont typeface="Arial" panose="020B0604020202020204" pitchFamily="34" charset="0"/>
        <a:buChar char="•"/>
        <a:defRPr sz="1500" kern="1200">
          <a:solidFill>
            <a:schemeClr val="tx1"/>
          </a:solidFill>
          <a:latin typeface="+mn-lt"/>
          <a:ea typeface="+mn-ea"/>
          <a:cs typeface="+mn-cs"/>
        </a:defRPr>
      </a:lvl5pPr>
      <a:lvl6pPr marL="2098675" indent="-190500" algn="l" defTabSz="763270" rtl="0" eaLnBrk="1" latinLnBrk="0" hangingPunct="1">
        <a:lnSpc>
          <a:spcPct val="90000"/>
        </a:lnSpc>
        <a:spcBef>
          <a:spcPct val="84000"/>
        </a:spcBef>
        <a:buFont typeface="Arial" panose="020B0604020202020204" pitchFamily="34" charset="0"/>
        <a:buChar char="•"/>
        <a:defRPr sz="1500" kern="1200">
          <a:solidFill>
            <a:schemeClr val="tx1"/>
          </a:solidFill>
          <a:latin typeface="+mn-lt"/>
          <a:ea typeface="+mn-ea"/>
          <a:cs typeface="+mn-cs"/>
        </a:defRPr>
      </a:lvl6pPr>
      <a:lvl7pPr marL="2480310" indent="-190500" algn="l" defTabSz="763270" rtl="0" eaLnBrk="1" latinLnBrk="0" hangingPunct="1">
        <a:lnSpc>
          <a:spcPct val="90000"/>
        </a:lnSpc>
        <a:spcBef>
          <a:spcPct val="84000"/>
        </a:spcBef>
        <a:buFont typeface="Arial" panose="020B0604020202020204" pitchFamily="34" charset="0"/>
        <a:buChar char="•"/>
        <a:defRPr sz="1500" kern="1200">
          <a:solidFill>
            <a:schemeClr val="tx1"/>
          </a:solidFill>
          <a:latin typeface="+mn-lt"/>
          <a:ea typeface="+mn-ea"/>
          <a:cs typeface="+mn-cs"/>
        </a:defRPr>
      </a:lvl7pPr>
      <a:lvl8pPr marL="2862580" indent="-190500" algn="l" defTabSz="763270" rtl="0" eaLnBrk="1" latinLnBrk="0" hangingPunct="1">
        <a:lnSpc>
          <a:spcPct val="90000"/>
        </a:lnSpc>
        <a:spcBef>
          <a:spcPct val="84000"/>
        </a:spcBef>
        <a:buFont typeface="Arial" panose="020B0604020202020204" pitchFamily="34" charset="0"/>
        <a:buChar char="•"/>
        <a:defRPr sz="1500" kern="1200">
          <a:solidFill>
            <a:schemeClr val="tx1"/>
          </a:solidFill>
          <a:latin typeface="+mn-lt"/>
          <a:ea typeface="+mn-ea"/>
          <a:cs typeface="+mn-cs"/>
        </a:defRPr>
      </a:lvl8pPr>
      <a:lvl9pPr marL="3243580" indent="-190500" algn="l" defTabSz="763270" rtl="0" eaLnBrk="1" latinLnBrk="0" hangingPunct="1">
        <a:lnSpc>
          <a:spcPct val="90000"/>
        </a:lnSpc>
        <a:spcBef>
          <a:spcPct val="84000"/>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3270" rtl="0" eaLnBrk="1" latinLnBrk="0" hangingPunct="1">
        <a:defRPr sz="1500" kern="1200">
          <a:solidFill>
            <a:schemeClr val="tx1"/>
          </a:solidFill>
          <a:latin typeface="+mn-lt"/>
          <a:ea typeface="+mn-ea"/>
          <a:cs typeface="+mn-cs"/>
        </a:defRPr>
      </a:lvl1pPr>
      <a:lvl2pPr marL="382270" algn="l" defTabSz="763270" rtl="0" eaLnBrk="1" latinLnBrk="0" hangingPunct="1">
        <a:defRPr sz="1500" kern="1200">
          <a:solidFill>
            <a:schemeClr val="tx1"/>
          </a:solidFill>
          <a:latin typeface="+mn-lt"/>
          <a:ea typeface="+mn-ea"/>
          <a:cs typeface="+mn-cs"/>
        </a:defRPr>
      </a:lvl2pPr>
      <a:lvl3pPr marL="763270" algn="l" defTabSz="763270" rtl="0" eaLnBrk="1" latinLnBrk="0" hangingPunct="1">
        <a:defRPr sz="1500" kern="1200">
          <a:solidFill>
            <a:schemeClr val="tx1"/>
          </a:solidFill>
          <a:latin typeface="+mn-lt"/>
          <a:ea typeface="+mn-ea"/>
          <a:cs typeface="+mn-cs"/>
        </a:defRPr>
      </a:lvl3pPr>
      <a:lvl4pPr marL="1145540" algn="l" defTabSz="763270" rtl="0" eaLnBrk="1" latinLnBrk="0" hangingPunct="1">
        <a:defRPr sz="1500" kern="1200">
          <a:solidFill>
            <a:schemeClr val="tx1"/>
          </a:solidFill>
          <a:latin typeface="+mn-lt"/>
          <a:ea typeface="+mn-ea"/>
          <a:cs typeface="+mn-cs"/>
        </a:defRPr>
      </a:lvl4pPr>
      <a:lvl5pPr marL="1526540" algn="l" defTabSz="763270" rtl="0" eaLnBrk="1" latinLnBrk="0" hangingPunct="1">
        <a:defRPr sz="1500" kern="1200">
          <a:solidFill>
            <a:schemeClr val="tx1"/>
          </a:solidFill>
          <a:latin typeface="+mn-lt"/>
          <a:ea typeface="+mn-ea"/>
          <a:cs typeface="+mn-cs"/>
        </a:defRPr>
      </a:lvl5pPr>
      <a:lvl6pPr marL="1908175" algn="l" defTabSz="763270" rtl="0" eaLnBrk="1" latinLnBrk="0" hangingPunct="1">
        <a:defRPr sz="1500" kern="1200">
          <a:solidFill>
            <a:schemeClr val="tx1"/>
          </a:solidFill>
          <a:latin typeface="+mn-lt"/>
          <a:ea typeface="+mn-ea"/>
          <a:cs typeface="+mn-cs"/>
        </a:defRPr>
      </a:lvl6pPr>
      <a:lvl7pPr marL="2289810" algn="l" defTabSz="763270" rtl="0" eaLnBrk="1" latinLnBrk="0" hangingPunct="1">
        <a:defRPr sz="1500" kern="1200">
          <a:solidFill>
            <a:schemeClr val="tx1"/>
          </a:solidFill>
          <a:latin typeface="+mn-lt"/>
          <a:ea typeface="+mn-ea"/>
          <a:cs typeface="+mn-cs"/>
        </a:defRPr>
      </a:lvl7pPr>
      <a:lvl8pPr marL="2671445" algn="l" defTabSz="763270" rtl="0" eaLnBrk="1" latinLnBrk="0" hangingPunct="1">
        <a:defRPr sz="1500" kern="1200">
          <a:solidFill>
            <a:schemeClr val="tx1"/>
          </a:solidFill>
          <a:latin typeface="+mn-lt"/>
          <a:ea typeface="+mn-ea"/>
          <a:cs typeface="+mn-cs"/>
        </a:defRPr>
      </a:lvl8pPr>
      <a:lvl9pPr marL="3053080" algn="l" defTabSz="763270" rtl="0" eaLnBrk="1" latinLnBrk="0" hangingPunct="1">
        <a:defRPr sz="1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4.xml"/><Relationship Id="rId2" Type="http://schemas.openxmlformats.org/officeDocument/2006/relationships/image" Target="../media/image3.png"/><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2.xml"/><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a:srcRect t="-292" r="24542" b="25468"/>
          <a:stretch>
            <a:fillRect/>
          </a:stretch>
        </p:blipFill>
        <p:spPr>
          <a:xfrm>
            <a:off x="0" y="-17145"/>
            <a:ext cx="9144000" cy="5740400"/>
          </a:xfrm>
          <a:prstGeom prst="rect">
            <a:avLst/>
          </a:prstGeom>
        </p:spPr>
      </p:pic>
      <p:sp>
        <p:nvSpPr>
          <p:cNvPr id="2" name="Title 1"/>
          <p:cNvSpPr>
            <a:spLocks noGrp="1"/>
          </p:cNvSpPr>
          <p:nvPr>
            <p:ph type="ctrTitle"/>
          </p:nvPr>
        </p:nvSpPr>
        <p:spPr>
          <a:xfrm>
            <a:off x="0" y="0"/>
            <a:ext cx="5180330" cy="1198245"/>
          </a:xfrm>
        </p:spPr>
        <p:txBody>
          <a:bodyPr/>
          <a:lstStyle/>
          <a:p>
            <a:pPr algn="ctr">
              <a:lnSpc>
                <a:spcPct val="100000"/>
              </a:lnSpc>
            </a:pPr>
            <a:r>
              <a:rPr lang="en-US" sz="2800" dirty="0">
                <a:solidFill>
                  <a:schemeClr val="bg1">
                    <a:lumMod val="85000"/>
                  </a:schemeClr>
                </a:solidFill>
                <a:cs typeface="+mj-lt"/>
              </a:rPr>
              <a:t>Introduction Facial Recognition In Authentication</a:t>
            </a:r>
            <a:endParaRPr lang="en-US" sz="2800" dirty="0">
              <a:solidFill>
                <a:schemeClr val="bg1">
                  <a:lumMod val="85000"/>
                </a:schemeClr>
              </a:solidFill>
              <a:cs typeface="+mj-lt"/>
            </a:endParaRPr>
          </a:p>
        </p:txBody>
      </p:sp>
      <p:sp>
        <p:nvSpPr>
          <p:cNvPr id="3" name="Subtitle 2"/>
          <p:cNvSpPr>
            <a:spLocks noGrp="1"/>
          </p:cNvSpPr>
          <p:nvPr>
            <p:ph type="subTitle" idx="1"/>
          </p:nvPr>
        </p:nvSpPr>
        <p:spPr>
          <a:xfrm>
            <a:off x="5027295" y="4206240"/>
            <a:ext cx="4116705" cy="1517650"/>
          </a:xfrm>
        </p:spPr>
        <p:style>
          <a:lnRef idx="2">
            <a:schemeClr val="dk1">
              <a:shade val="50000"/>
            </a:schemeClr>
          </a:lnRef>
          <a:fillRef idx="1">
            <a:schemeClr val="dk1"/>
          </a:fillRef>
          <a:effectRef idx="0">
            <a:schemeClr val="dk1"/>
          </a:effectRef>
          <a:fontRef idx="minor">
            <a:schemeClr val="lt1"/>
          </a:fontRef>
        </p:style>
        <p:txBody>
          <a:bodyPr>
            <a:noAutofit/>
          </a:bodyPr>
          <a:lstStyle/>
          <a:p>
            <a:pPr algn="l">
              <a:lnSpc>
                <a:spcPct val="100000"/>
              </a:lnSpc>
              <a:spcBef>
                <a:spcPts val="165"/>
              </a:spcBef>
              <a:spcAft>
                <a:spcPts val="0"/>
              </a:spcAft>
            </a:pPr>
            <a:r>
              <a:rPr lang="en-US" sz="1800">
                <a:solidFill>
                  <a:schemeClr val="bg1">
                    <a:lumMod val="85000"/>
                  </a:schemeClr>
                </a:solidFill>
              </a:rPr>
              <a:t>By Nalongsone Danddank.</a:t>
            </a:r>
            <a:endParaRPr lang="en-US" sz="1800">
              <a:solidFill>
                <a:schemeClr val="bg1">
                  <a:lumMod val="85000"/>
                </a:schemeClr>
              </a:solidFill>
            </a:endParaRPr>
          </a:p>
          <a:p>
            <a:pPr algn="l">
              <a:lnSpc>
                <a:spcPct val="100000"/>
              </a:lnSpc>
              <a:spcBef>
                <a:spcPts val="165"/>
              </a:spcBef>
              <a:spcAft>
                <a:spcPts val="0"/>
              </a:spcAft>
            </a:pPr>
            <a:r>
              <a:rPr lang="en-US" sz="1800">
                <a:solidFill>
                  <a:schemeClr val="bg1">
                    <a:lumMod val="85000"/>
                  </a:schemeClr>
                </a:solidFill>
              </a:rPr>
              <a:t>Instructor: Jennifer Grant.</a:t>
            </a:r>
            <a:endParaRPr lang="en-US" sz="1800">
              <a:solidFill>
                <a:schemeClr val="bg1">
                  <a:lumMod val="85000"/>
                </a:schemeClr>
              </a:solidFill>
            </a:endParaRPr>
          </a:p>
          <a:p>
            <a:pPr algn="l">
              <a:lnSpc>
                <a:spcPct val="100000"/>
              </a:lnSpc>
              <a:spcBef>
                <a:spcPts val="165"/>
              </a:spcBef>
              <a:spcAft>
                <a:spcPts val="0"/>
              </a:spcAft>
            </a:pPr>
            <a:r>
              <a:rPr lang="en-US" sz="1800">
                <a:solidFill>
                  <a:schemeClr val="bg1">
                    <a:lumMod val="85000"/>
                  </a:schemeClr>
                </a:solidFill>
              </a:rPr>
              <a:t>Computer Security ICS-382/CYBR332.</a:t>
            </a:r>
            <a:endParaRPr lang="en-US" sz="1800">
              <a:solidFill>
                <a:schemeClr val="bg1">
                  <a:lumMod val="85000"/>
                </a:schemeClr>
              </a:solidFill>
            </a:endParaRPr>
          </a:p>
          <a:p>
            <a:pPr algn="l">
              <a:lnSpc>
                <a:spcPct val="100000"/>
              </a:lnSpc>
              <a:spcBef>
                <a:spcPts val="165"/>
              </a:spcBef>
              <a:spcAft>
                <a:spcPts val="0"/>
              </a:spcAft>
            </a:pPr>
            <a:r>
              <a:rPr lang="en-US" sz="1800">
                <a:solidFill>
                  <a:schemeClr val="bg1">
                    <a:lumMod val="85000"/>
                  </a:schemeClr>
                </a:solidFill>
              </a:rPr>
              <a:t>Metropolitan State University.</a:t>
            </a:r>
            <a:endParaRPr lang="en-US" sz="1800">
              <a:solidFill>
                <a:schemeClr val="bg1">
                  <a:lumMod val="85000"/>
                </a:schemeClr>
              </a:solidFill>
            </a:endParaRPr>
          </a:p>
        </p:txBody>
      </p:sp>
    </p:spTree>
  </p:cSld>
  <p:clrMapOvr>
    <a:masterClrMapping/>
  </p:clrMapOvr>
  <p:transition advTm="3000"/>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a:t>Pros &amp; Cons</a:t>
            </a:r>
            <a:endParaRPr lang="en-US"/>
          </a:p>
        </p:txBody>
      </p:sp>
      <p:sp>
        <p:nvSpPr>
          <p:cNvPr id="3" name="Content Placeholder 2"/>
          <p:cNvSpPr>
            <a:spLocks noGrp="1"/>
          </p:cNvSpPr>
          <p:nvPr>
            <p:ph idx="1"/>
          </p:nvPr>
        </p:nvSpPr>
        <p:spPr>
          <a:xfrm>
            <a:off x="628650" y="1524000"/>
            <a:ext cx="3039110" cy="3632200"/>
          </a:xfrm>
        </p:spPr>
        <p:txBody>
          <a:bodyPr>
            <a:normAutofit lnSpcReduction="10000"/>
          </a:bodyPr>
          <a:p>
            <a:pPr>
              <a:lnSpc>
                <a:spcPct val="110000"/>
              </a:lnSpc>
            </a:pPr>
            <a:r>
              <a:rPr lang="en-US"/>
              <a:t>Pros:</a:t>
            </a:r>
            <a:endParaRPr lang="en-US"/>
          </a:p>
          <a:p>
            <a:pPr lvl="1">
              <a:lnSpc>
                <a:spcPct val="110000"/>
              </a:lnSpc>
            </a:pPr>
            <a:r>
              <a:rPr lang="en-US"/>
              <a:t>Greater convenience</a:t>
            </a:r>
            <a:endParaRPr lang="en-US"/>
          </a:p>
          <a:p>
            <a:pPr lvl="1">
              <a:lnSpc>
                <a:spcPct val="110000"/>
              </a:lnSpc>
            </a:pPr>
            <a:r>
              <a:rPr lang="en-US"/>
              <a:t>Faster processing</a:t>
            </a:r>
            <a:endParaRPr lang="en-US"/>
          </a:p>
          <a:p>
            <a:pPr lvl="1">
              <a:lnSpc>
                <a:spcPct val="110000"/>
              </a:lnSpc>
            </a:pPr>
            <a:r>
              <a:rPr lang="en-US"/>
              <a:t>Increased security</a:t>
            </a:r>
            <a:endParaRPr lang="en-US"/>
          </a:p>
          <a:p>
            <a:pPr lvl="1">
              <a:lnSpc>
                <a:spcPct val="110000"/>
              </a:lnSpc>
            </a:pPr>
            <a:r>
              <a:rPr lang="en-US"/>
              <a:t>Reduced crime</a:t>
            </a:r>
            <a:endParaRPr lang="en-US"/>
          </a:p>
          <a:p>
            <a:pPr lvl="1">
              <a:lnSpc>
                <a:spcPct val="110000"/>
              </a:lnSpc>
            </a:pPr>
            <a:r>
              <a:rPr lang="en-US"/>
              <a:t>Removing bias from stop and search</a:t>
            </a:r>
            <a:endParaRPr lang="en-US"/>
          </a:p>
        </p:txBody>
      </p:sp>
      <p:sp>
        <p:nvSpPr>
          <p:cNvPr id="5" name="Content Placeholder 2"/>
          <p:cNvSpPr>
            <a:spLocks noGrp="1"/>
          </p:cNvSpPr>
          <p:nvPr/>
        </p:nvSpPr>
        <p:spPr>
          <a:xfrm>
            <a:off x="4276090" y="1524000"/>
            <a:ext cx="4239260" cy="3632200"/>
          </a:xfrm>
          <a:prstGeom prst="rect">
            <a:avLst/>
          </a:prstGeom>
        </p:spPr>
        <p:txBody>
          <a:bodyPr vert="horz" lIns="91440" tIns="45720" rIns="91440" bIns="45720" rtlCol="0">
            <a:normAutofit/>
          </a:bodyPr>
          <a:lstStyle>
            <a:lvl1pPr marL="190500" indent="-190500" algn="l" defTabSz="763270" rtl="0" eaLnBrk="1" latinLnBrk="0" hangingPunct="1">
              <a:lnSpc>
                <a:spcPct val="90000"/>
              </a:lnSpc>
              <a:spcBef>
                <a:spcPct val="167000"/>
              </a:spcBef>
              <a:buFont typeface="Arial" panose="020B0604020202020204" pitchFamily="34" charset="0"/>
              <a:buChar char="•"/>
              <a:defRPr sz="2335" kern="1200">
                <a:solidFill>
                  <a:schemeClr val="tx1"/>
                </a:solidFill>
                <a:latin typeface="+mn-lt"/>
                <a:ea typeface="+mn-ea"/>
                <a:cs typeface="+mn-cs"/>
              </a:defRPr>
            </a:lvl1pPr>
            <a:lvl2pPr marL="572135" indent="-190500" algn="l" defTabSz="763270" rtl="0" eaLnBrk="1" latinLnBrk="0" hangingPunct="1">
              <a:lnSpc>
                <a:spcPct val="90000"/>
              </a:lnSpc>
              <a:spcBef>
                <a:spcPct val="84000"/>
              </a:spcBef>
              <a:buFont typeface="Arial" panose="020B0604020202020204" pitchFamily="34" charset="0"/>
              <a:buChar char="•"/>
              <a:defRPr sz="2005" kern="1200">
                <a:solidFill>
                  <a:schemeClr val="tx1"/>
                </a:solidFill>
                <a:latin typeface="+mn-lt"/>
                <a:ea typeface="+mn-ea"/>
                <a:cs typeface="+mn-cs"/>
              </a:defRPr>
            </a:lvl2pPr>
            <a:lvl3pPr marL="953770" indent="-190500" algn="l" defTabSz="763270" rtl="0" eaLnBrk="1" latinLnBrk="0" hangingPunct="1">
              <a:lnSpc>
                <a:spcPct val="90000"/>
              </a:lnSpc>
              <a:spcBef>
                <a:spcPct val="84000"/>
              </a:spcBef>
              <a:buFont typeface="Arial" panose="020B0604020202020204" pitchFamily="34" charset="0"/>
              <a:buChar char="•"/>
              <a:defRPr sz="1670" kern="1200">
                <a:solidFill>
                  <a:schemeClr val="tx1"/>
                </a:solidFill>
                <a:latin typeface="+mn-lt"/>
                <a:ea typeface="+mn-ea"/>
                <a:cs typeface="+mn-cs"/>
              </a:defRPr>
            </a:lvl3pPr>
            <a:lvl4pPr marL="1335405" indent="-190500" algn="l" defTabSz="763270" rtl="0" eaLnBrk="1" latinLnBrk="0" hangingPunct="1">
              <a:lnSpc>
                <a:spcPct val="90000"/>
              </a:lnSpc>
              <a:spcBef>
                <a:spcPct val="84000"/>
              </a:spcBef>
              <a:buFont typeface="Arial" panose="020B0604020202020204" pitchFamily="34" charset="0"/>
              <a:buChar char="•"/>
              <a:defRPr sz="1500" kern="1200">
                <a:solidFill>
                  <a:schemeClr val="tx1"/>
                </a:solidFill>
                <a:latin typeface="+mn-lt"/>
                <a:ea typeface="+mn-ea"/>
                <a:cs typeface="+mn-cs"/>
              </a:defRPr>
            </a:lvl4pPr>
            <a:lvl5pPr marL="1717040" indent="-190500" algn="l" defTabSz="763270" rtl="0" eaLnBrk="1" latinLnBrk="0" hangingPunct="1">
              <a:lnSpc>
                <a:spcPct val="90000"/>
              </a:lnSpc>
              <a:spcBef>
                <a:spcPct val="84000"/>
              </a:spcBef>
              <a:buFont typeface="Arial" panose="020B0604020202020204" pitchFamily="34" charset="0"/>
              <a:buChar char="•"/>
              <a:defRPr sz="1500" kern="1200">
                <a:solidFill>
                  <a:schemeClr val="tx1"/>
                </a:solidFill>
                <a:latin typeface="+mn-lt"/>
                <a:ea typeface="+mn-ea"/>
                <a:cs typeface="+mn-cs"/>
              </a:defRPr>
            </a:lvl5pPr>
            <a:lvl6pPr marL="2098675" indent="-190500" algn="l" defTabSz="763270" rtl="0" eaLnBrk="1" latinLnBrk="0" hangingPunct="1">
              <a:lnSpc>
                <a:spcPct val="90000"/>
              </a:lnSpc>
              <a:spcBef>
                <a:spcPct val="84000"/>
              </a:spcBef>
              <a:buFont typeface="Arial" panose="020B0604020202020204" pitchFamily="34" charset="0"/>
              <a:buChar char="•"/>
              <a:defRPr sz="1500" kern="1200">
                <a:solidFill>
                  <a:schemeClr val="tx1"/>
                </a:solidFill>
                <a:latin typeface="+mn-lt"/>
                <a:ea typeface="+mn-ea"/>
                <a:cs typeface="+mn-cs"/>
              </a:defRPr>
            </a:lvl6pPr>
            <a:lvl7pPr marL="2480310" indent="-190500" algn="l" defTabSz="763270" rtl="0" eaLnBrk="1" latinLnBrk="0" hangingPunct="1">
              <a:lnSpc>
                <a:spcPct val="90000"/>
              </a:lnSpc>
              <a:spcBef>
                <a:spcPct val="84000"/>
              </a:spcBef>
              <a:buFont typeface="Arial" panose="020B0604020202020204" pitchFamily="34" charset="0"/>
              <a:buChar char="•"/>
              <a:defRPr sz="1500" kern="1200">
                <a:solidFill>
                  <a:schemeClr val="tx1"/>
                </a:solidFill>
                <a:latin typeface="+mn-lt"/>
                <a:ea typeface="+mn-ea"/>
                <a:cs typeface="+mn-cs"/>
              </a:defRPr>
            </a:lvl7pPr>
            <a:lvl8pPr marL="2862580" indent="-190500" algn="l" defTabSz="763270" rtl="0" eaLnBrk="1" latinLnBrk="0" hangingPunct="1">
              <a:lnSpc>
                <a:spcPct val="90000"/>
              </a:lnSpc>
              <a:spcBef>
                <a:spcPct val="84000"/>
              </a:spcBef>
              <a:buFont typeface="Arial" panose="020B0604020202020204" pitchFamily="34" charset="0"/>
              <a:buChar char="•"/>
              <a:defRPr sz="1500" kern="1200">
                <a:solidFill>
                  <a:schemeClr val="tx1"/>
                </a:solidFill>
                <a:latin typeface="+mn-lt"/>
                <a:ea typeface="+mn-ea"/>
                <a:cs typeface="+mn-cs"/>
              </a:defRPr>
            </a:lvl8pPr>
            <a:lvl9pPr marL="3243580" indent="-190500" algn="l" defTabSz="763270" rtl="0" eaLnBrk="1" latinLnBrk="0" hangingPunct="1">
              <a:lnSpc>
                <a:spcPct val="90000"/>
              </a:lnSpc>
              <a:spcBef>
                <a:spcPct val="84000"/>
              </a:spcBef>
              <a:buFont typeface="Arial" panose="020B0604020202020204" pitchFamily="34" charset="0"/>
              <a:buChar char="•"/>
              <a:defRPr sz="1500" kern="1200">
                <a:solidFill>
                  <a:schemeClr val="tx1"/>
                </a:solidFill>
                <a:latin typeface="+mn-lt"/>
                <a:ea typeface="+mn-ea"/>
                <a:cs typeface="+mn-cs"/>
              </a:defRPr>
            </a:lvl9pPr>
          </a:lstStyle>
          <a:p>
            <a:endParaRPr lang="en-US"/>
          </a:p>
        </p:txBody>
      </p:sp>
      <p:sp>
        <p:nvSpPr>
          <p:cNvPr id="6" name="Content Placeholder 2"/>
          <p:cNvSpPr>
            <a:spLocks noGrp="1"/>
          </p:cNvSpPr>
          <p:nvPr/>
        </p:nvSpPr>
        <p:spPr>
          <a:xfrm>
            <a:off x="4906010" y="1524000"/>
            <a:ext cx="2823210" cy="3632200"/>
          </a:xfrm>
          <a:prstGeom prst="rect">
            <a:avLst/>
          </a:prstGeom>
        </p:spPr>
        <p:txBody>
          <a:bodyPr vert="horz" lIns="91440" tIns="45720" rIns="91440" bIns="45720" rtlCol="0">
            <a:normAutofit/>
          </a:bodyPr>
          <a:lstStyle>
            <a:lvl1pPr marL="190500" indent="-190500" algn="l" defTabSz="763270" rtl="0" eaLnBrk="1" latinLnBrk="0" hangingPunct="1">
              <a:lnSpc>
                <a:spcPct val="90000"/>
              </a:lnSpc>
              <a:spcBef>
                <a:spcPct val="167000"/>
              </a:spcBef>
              <a:buFont typeface="Arial" panose="020B0604020202020204" pitchFamily="34" charset="0"/>
              <a:buChar char="•"/>
              <a:defRPr sz="2335" kern="1200">
                <a:solidFill>
                  <a:schemeClr val="tx1"/>
                </a:solidFill>
                <a:latin typeface="+mn-lt"/>
                <a:ea typeface="+mn-ea"/>
                <a:cs typeface="+mn-cs"/>
              </a:defRPr>
            </a:lvl1pPr>
            <a:lvl2pPr marL="572135" indent="-190500" algn="l" defTabSz="763270" rtl="0" eaLnBrk="1" latinLnBrk="0" hangingPunct="1">
              <a:lnSpc>
                <a:spcPct val="90000"/>
              </a:lnSpc>
              <a:spcBef>
                <a:spcPct val="84000"/>
              </a:spcBef>
              <a:buFont typeface="Arial" panose="020B0604020202020204" pitchFamily="34" charset="0"/>
              <a:buChar char="•"/>
              <a:defRPr sz="2005" kern="1200">
                <a:solidFill>
                  <a:schemeClr val="tx1"/>
                </a:solidFill>
                <a:latin typeface="+mn-lt"/>
                <a:ea typeface="+mn-ea"/>
                <a:cs typeface="+mn-cs"/>
              </a:defRPr>
            </a:lvl2pPr>
            <a:lvl3pPr marL="953770" indent="-190500" algn="l" defTabSz="763270" rtl="0" eaLnBrk="1" latinLnBrk="0" hangingPunct="1">
              <a:lnSpc>
                <a:spcPct val="90000"/>
              </a:lnSpc>
              <a:spcBef>
                <a:spcPct val="84000"/>
              </a:spcBef>
              <a:buFont typeface="Arial" panose="020B0604020202020204" pitchFamily="34" charset="0"/>
              <a:buChar char="•"/>
              <a:defRPr sz="1670" kern="1200">
                <a:solidFill>
                  <a:schemeClr val="tx1"/>
                </a:solidFill>
                <a:latin typeface="+mn-lt"/>
                <a:ea typeface="+mn-ea"/>
                <a:cs typeface="+mn-cs"/>
              </a:defRPr>
            </a:lvl3pPr>
            <a:lvl4pPr marL="1335405" indent="-190500" algn="l" defTabSz="763270" rtl="0" eaLnBrk="1" latinLnBrk="0" hangingPunct="1">
              <a:lnSpc>
                <a:spcPct val="90000"/>
              </a:lnSpc>
              <a:spcBef>
                <a:spcPct val="84000"/>
              </a:spcBef>
              <a:buFont typeface="Arial" panose="020B0604020202020204" pitchFamily="34" charset="0"/>
              <a:buChar char="•"/>
              <a:defRPr sz="1500" kern="1200">
                <a:solidFill>
                  <a:schemeClr val="tx1"/>
                </a:solidFill>
                <a:latin typeface="+mn-lt"/>
                <a:ea typeface="+mn-ea"/>
                <a:cs typeface="+mn-cs"/>
              </a:defRPr>
            </a:lvl4pPr>
            <a:lvl5pPr marL="1717040" indent="-190500" algn="l" defTabSz="763270" rtl="0" eaLnBrk="1" latinLnBrk="0" hangingPunct="1">
              <a:lnSpc>
                <a:spcPct val="90000"/>
              </a:lnSpc>
              <a:spcBef>
                <a:spcPct val="84000"/>
              </a:spcBef>
              <a:buFont typeface="Arial" panose="020B0604020202020204" pitchFamily="34" charset="0"/>
              <a:buChar char="•"/>
              <a:defRPr sz="1500" kern="1200">
                <a:solidFill>
                  <a:schemeClr val="tx1"/>
                </a:solidFill>
                <a:latin typeface="+mn-lt"/>
                <a:ea typeface="+mn-ea"/>
                <a:cs typeface="+mn-cs"/>
              </a:defRPr>
            </a:lvl5pPr>
            <a:lvl6pPr marL="2098675" indent="-190500" algn="l" defTabSz="763270" rtl="0" eaLnBrk="1" latinLnBrk="0" hangingPunct="1">
              <a:lnSpc>
                <a:spcPct val="90000"/>
              </a:lnSpc>
              <a:spcBef>
                <a:spcPct val="84000"/>
              </a:spcBef>
              <a:buFont typeface="Arial" panose="020B0604020202020204" pitchFamily="34" charset="0"/>
              <a:buChar char="•"/>
              <a:defRPr sz="1500" kern="1200">
                <a:solidFill>
                  <a:schemeClr val="tx1"/>
                </a:solidFill>
                <a:latin typeface="+mn-lt"/>
                <a:ea typeface="+mn-ea"/>
                <a:cs typeface="+mn-cs"/>
              </a:defRPr>
            </a:lvl6pPr>
            <a:lvl7pPr marL="2480310" indent="-190500" algn="l" defTabSz="763270" rtl="0" eaLnBrk="1" latinLnBrk="0" hangingPunct="1">
              <a:lnSpc>
                <a:spcPct val="90000"/>
              </a:lnSpc>
              <a:spcBef>
                <a:spcPct val="84000"/>
              </a:spcBef>
              <a:buFont typeface="Arial" panose="020B0604020202020204" pitchFamily="34" charset="0"/>
              <a:buChar char="•"/>
              <a:defRPr sz="1500" kern="1200">
                <a:solidFill>
                  <a:schemeClr val="tx1"/>
                </a:solidFill>
                <a:latin typeface="+mn-lt"/>
                <a:ea typeface="+mn-ea"/>
                <a:cs typeface="+mn-cs"/>
              </a:defRPr>
            </a:lvl7pPr>
            <a:lvl8pPr marL="2862580" indent="-190500" algn="l" defTabSz="763270" rtl="0" eaLnBrk="1" latinLnBrk="0" hangingPunct="1">
              <a:lnSpc>
                <a:spcPct val="90000"/>
              </a:lnSpc>
              <a:spcBef>
                <a:spcPct val="84000"/>
              </a:spcBef>
              <a:buFont typeface="Arial" panose="020B0604020202020204" pitchFamily="34" charset="0"/>
              <a:buChar char="•"/>
              <a:defRPr sz="1500" kern="1200">
                <a:solidFill>
                  <a:schemeClr val="tx1"/>
                </a:solidFill>
                <a:latin typeface="+mn-lt"/>
                <a:ea typeface="+mn-ea"/>
                <a:cs typeface="+mn-cs"/>
              </a:defRPr>
            </a:lvl8pPr>
            <a:lvl9pPr marL="3243580" indent="-190500" algn="l" defTabSz="763270" rtl="0" eaLnBrk="1" latinLnBrk="0" hangingPunct="1">
              <a:lnSpc>
                <a:spcPct val="90000"/>
              </a:lnSpc>
              <a:spcBef>
                <a:spcPct val="84000"/>
              </a:spcBef>
              <a:buFont typeface="Arial" panose="020B0604020202020204" pitchFamily="34" charset="0"/>
              <a:buChar char="•"/>
              <a:defRPr sz="1500" kern="1200">
                <a:solidFill>
                  <a:schemeClr val="tx1"/>
                </a:solidFill>
                <a:latin typeface="+mn-lt"/>
                <a:ea typeface="+mn-ea"/>
                <a:cs typeface="+mn-cs"/>
              </a:defRPr>
            </a:lvl9pPr>
          </a:lstStyle>
          <a:p>
            <a:r>
              <a:rPr lang="en-US"/>
              <a:t>Cons:</a:t>
            </a:r>
            <a:endParaRPr lang="en-US"/>
          </a:p>
          <a:p>
            <a:pPr lvl="1"/>
            <a:r>
              <a:rPr lang="en-US"/>
              <a:t>Surveillance</a:t>
            </a:r>
            <a:endParaRPr lang="en-US"/>
          </a:p>
          <a:p>
            <a:pPr lvl="1"/>
            <a:r>
              <a:rPr lang="en-US"/>
              <a:t>Scope for error</a:t>
            </a:r>
            <a:endParaRPr lang="en-US"/>
          </a:p>
          <a:p>
            <a:pPr lvl="1"/>
            <a:r>
              <a:rPr lang="en-US"/>
              <a:t>Breach of privacy</a:t>
            </a:r>
            <a:endParaRPr lang="en-US"/>
          </a:p>
          <a:p>
            <a:pPr lvl="1"/>
            <a:r>
              <a:rPr lang="en-US"/>
              <a:t>Massive data storage</a:t>
            </a:r>
            <a:endParaRPr lang="en-US"/>
          </a:p>
          <a:p>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References:</a:t>
            </a:r>
            <a:endParaRPr lang="en-US"/>
          </a:p>
        </p:txBody>
      </p:sp>
      <p:sp>
        <p:nvSpPr>
          <p:cNvPr id="3" name="Content Placeholder 2"/>
          <p:cNvSpPr>
            <a:spLocks noGrp="1"/>
          </p:cNvSpPr>
          <p:nvPr>
            <p:ph idx="1"/>
          </p:nvPr>
        </p:nvSpPr>
        <p:spPr>
          <a:xfrm>
            <a:off x="628650" y="1139825"/>
            <a:ext cx="7886700" cy="4267835"/>
          </a:xfrm>
        </p:spPr>
        <p:txBody>
          <a:bodyPr>
            <a:noAutofit/>
          </a:bodyPr>
          <a:p>
            <a:pPr fontAlgn="ctr">
              <a:lnSpc>
                <a:spcPct val="100000"/>
              </a:lnSpc>
              <a:spcBef>
                <a:spcPts val="150"/>
              </a:spcBef>
              <a:spcAft>
                <a:spcPts val="0"/>
              </a:spcAft>
            </a:pPr>
            <a:r>
              <a:rPr lang="en-US" sz="1400"/>
              <a:t>Florian Schroff, Dmitry Kalenichenko, James Philbin (2015). [FaceNet: A Unified Embedding for Face Recognition and Clustering](https://arxiv.org/pdf/1503.03832.pdf)</a:t>
            </a:r>
            <a:endParaRPr lang="en-US" sz="1400"/>
          </a:p>
          <a:p>
            <a:pPr fontAlgn="ctr">
              <a:lnSpc>
                <a:spcPct val="100000"/>
              </a:lnSpc>
              <a:spcBef>
                <a:spcPts val="150"/>
              </a:spcBef>
              <a:spcAft>
                <a:spcPts val="0"/>
              </a:spcAft>
            </a:pPr>
            <a:r>
              <a:rPr lang="en-US" sz="1400"/>
              <a:t>Yaniv Taigman, Ming Yang, Marc'Aurelio Ranzato, Lior Wolf (2014). [DeepFace: Closing the gap to human-level performance in face verification](https://research.fb.com/wp-content/uploads/2016/11/deepface-closing-the-gap-to-human-level-performance-in-face-verification.pdf) </a:t>
            </a:r>
            <a:endParaRPr lang="en-US" sz="1400"/>
          </a:p>
          <a:p>
            <a:pPr fontAlgn="ctr">
              <a:lnSpc>
                <a:spcPct val="100000"/>
              </a:lnSpc>
              <a:spcBef>
                <a:spcPts val="150"/>
              </a:spcBef>
              <a:spcAft>
                <a:spcPts val="0"/>
              </a:spcAft>
            </a:pPr>
            <a:r>
              <a:rPr lang="en-US" sz="1400"/>
              <a:t>The pretrained model we use is inspired by Victor Sy Wang's implementation and was loaded using his code: https://github.com/iwantooxxoox/Keras-OpenFace.</a:t>
            </a:r>
            <a:endParaRPr lang="en-US" sz="1400"/>
          </a:p>
          <a:p>
            <a:pPr fontAlgn="ctr">
              <a:lnSpc>
                <a:spcPct val="100000"/>
              </a:lnSpc>
              <a:spcBef>
                <a:spcPts val="150"/>
              </a:spcBef>
              <a:spcAft>
                <a:spcPts val="0"/>
              </a:spcAft>
            </a:pPr>
            <a:r>
              <a:rPr lang="en-US" sz="1400"/>
              <a:t>Our implementation also took a lot of inspiration from the official FaceNet github repository: https://github.com/davidsandberg/facenet </a:t>
            </a:r>
            <a:endParaRPr lang="en-US" sz="1400"/>
          </a:p>
          <a:p>
            <a:pPr fontAlgn="ctr">
              <a:lnSpc>
                <a:spcPct val="100000"/>
              </a:lnSpc>
              <a:spcBef>
                <a:spcPts val="150"/>
              </a:spcBef>
              <a:spcAft>
                <a:spcPts val="0"/>
              </a:spcAft>
            </a:pPr>
            <a:r>
              <a:rPr lang="en-US" sz="1400"/>
              <a:t>https://www.kaspersky.com/resource-center/definitions/what-is-facial-recognition</a:t>
            </a:r>
            <a:endParaRPr lang="en-US" sz="1400"/>
          </a:p>
          <a:p>
            <a:pPr fontAlgn="ctr">
              <a:lnSpc>
                <a:spcPct val="100000"/>
              </a:lnSpc>
              <a:spcBef>
                <a:spcPts val="150"/>
              </a:spcBef>
              <a:spcAft>
                <a:spcPts val="0"/>
              </a:spcAft>
            </a:pPr>
            <a:r>
              <a:rPr lang="en-US" sz="1400"/>
              <a:t>https://www.javatpoint.com/types-of-biometrics</a:t>
            </a:r>
            <a:endParaRPr lang="en-US" sz="1400"/>
          </a:p>
          <a:p>
            <a:pPr fontAlgn="ctr">
              <a:lnSpc>
                <a:spcPct val="100000"/>
              </a:lnSpc>
              <a:spcBef>
                <a:spcPts val="150"/>
              </a:spcBef>
              <a:spcAft>
                <a:spcPts val="0"/>
              </a:spcAft>
            </a:pPr>
            <a:r>
              <a:rPr lang="en-US" sz="1400"/>
              <a:t>https://www.coursera.org/specializations/deep-learning</a:t>
            </a:r>
            <a:endParaRPr lang="en-US" sz="1400"/>
          </a:p>
          <a:p>
            <a:pPr fontAlgn="ctr">
              <a:lnSpc>
                <a:spcPct val="100000"/>
              </a:lnSpc>
              <a:spcBef>
                <a:spcPts val="150"/>
              </a:spcBef>
              <a:spcAft>
                <a:spcPts val="0"/>
              </a:spcAft>
            </a:pPr>
            <a:r>
              <a:rPr lang="en-US" sz="1400"/>
              <a:t>https://www.thalesgroup.com/en/markets/digital-identity-and-security/government/biometrics/facial-recognition</a:t>
            </a:r>
            <a:endParaRPr lang="en-US" sz="14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28650" y="2423754"/>
            <a:ext cx="7886700" cy="1106408"/>
          </a:xfrm>
        </p:spPr>
        <p:txBody>
          <a:bodyPr/>
          <a:p>
            <a:pPr algn="ctr"/>
            <a:r>
              <a:rPr lang="en-US"/>
              <a:t>Thanks</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What is Facial Recognition ?</a:t>
            </a:r>
            <a:endParaRPr lang="en-US"/>
          </a:p>
        </p:txBody>
      </p:sp>
      <p:sp>
        <p:nvSpPr>
          <p:cNvPr id="3" name="Content Placeholder 2"/>
          <p:cNvSpPr/>
          <p:nvPr>
            <p:ph sz="half" idx="1"/>
          </p:nvPr>
        </p:nvSpPr>
        <p:spPr/>
        <p:txBody>
          <a:bodyPr/>
          <a:p>
            <a:r>
              <a:rPr lang="en-US"/>
              <a:t>a way of identifying or confirming an individual's identity using their face.</a:t>
            </a:r>
            <a:endParaRPr lang="en-US"/>
          </a:p>
          <a:p>
            <a:r>
              <a:rPr lang="en-US"/>
              <a:t>a category of biometric security</a:t>
            </a:r>
            <a:endParaRPr lang="en-US"/>
          </a:p>
          <a:p>
            <a:r>
              <a:rPr lang="en-US"/>
              <a:t>mostly used for security and law enforcement</a:t>
            </a:r>
            <a:endParaRPr lang="en-US"/>
          </a:p>
        </p:txBody>
      </p:sp>
      <p:pic>
        <p:nvPicPr>
          <p:cNvPr id="4" name="Content Placeholder 3"/>
          <p:cNvPicPr>
            <a:picLocks noChangeAspect="1"/>
          </p:cNvPicPr>
          <p:nvPr>
            <p:ph sz="half" idx="2"/>
          </p:nvPr>
        </p:nvPicPr>
        <p:blipFill>
          <a:blip r:embed="rId1"/>
          <a:stretch>
            <a:fillRect/>
          </a:stretch>
        </p:blipFill>
        <p:spPr>
          <a:xfrm>
            <a:off x="4831080" y="1524000"/>
            <a:ext cx="3370580" cy="1983105"/>
          </a:xfrm>
          <a:prstGeom prst="rect">
            <a:avLst/>
          </a:prstGeom>
        </p:spPr>
      </p:pic>
      <p:pic>
        <p:nvPicPr>
          <p:cNvPr id="8" name="Picture 7"/>
          <p:cNvPicPr>
            <a:picLocks noChangeAspect="1"/>
          </p:cNvPicPr>
          <p:nvPr/>
        </p:nvPicPr>
        <p:blipFill>
          <a:blip r:embed="rId2"/>
          <a:stretch>
            <a:fillRect/>
          </a:stretch>
        </p:blipFill>
        <p:spPr>
          <a:xfrm>
            <a:off x="4831080" y="3692525"/>
            <a:ext cx="2632710" cy="1908175"/>
          </a:xfrm>
          <a:prstGeom prst="rect">
            <a:avLst/>
          </a:prstGeom>
        </p:spPr>
      </p:pic>
    </p:spTree>
  </p:cSld>
  <p:clrMapOvr>
    <a:masterClrMapping/>
  </p:clrMapOvr>
  <p:transition advTm="3000"/>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245745" y="772160"/>
            <a:ext cx="8898255" cy="775970"/>
          </a:xfrm>
        </p:spPr>
        <p:txBody>
          <a:bodyPr>
            <a:normAutofit fontScale="90000"/>
          </a:bodyPr>
          <a:p>
            <a:r>
              <a:rPr lang="en-US"/>
              <a:t>How does facial recognition work in Authentication</a:t>
            </a:r>
            <a:endParaRPr lang="en-US"/>
          </a:p>
        </p:txBody>
      </p:sp>
      <p:sp>
        <p:nvSpPr>
          <p:cNvPr id="3" name="Content Placeholder 2"/>
          <p:cNvSpPr>
            <a:spLocks noGrp="1"/>
          </p:cNvSpPr>
          <p:nvPr>
            <p:ph idx="1"/>
          </p:nvPr>
        </p:nvSpPr>
        <p:spPr>
          <a:xfrm>
            <a:off x="2768600" y="1942465"/>
            <a:ext cx="3870325" cy="2493645"/>
          </a:xfrm>
        </p:spPr>
        <p:txBody>
          <a:bodyPr>
            <a:normAutofit fontScale="90000"/>
            <a:scene3d>
              <a:camera prst="orthographicFront"/>
              <a:lightRig rig="threePt" dir="t"/>
            </a:scene3d>
          </a:bodyPr>
          <a:p>
            <a:pPr marL="0" indent="0">
              <a:buNone/>
            </a:pPr>
            <a:r>
              <a:rPr lang="en-US" sz="2000">
                <a:solidFill>
                  <a:schemeClr val="tx1"/>
                </a:solidFill>
                <a:effectLst>
                  <a:outerShdw blurRad="38100" dist="19050" dir="2700000" algn="tl" rotWithShape="0">
                    <a:schemeClr val="dk1">
                      <a:alpha val="40000"/>
                    </a:schemeClr>
                  </a:outerShdw>
                </a:effectLst>
                <a:latin typeface="Adobe Garamond Pro" panose="02020502060506020403" charset="0"/>
                <a:cs typeface="Adobe Garamond Pro" panose="02020502060506020403" charset="0"/>
              </a:rPr>
              <a:t>Step 1: Face detection </a:t>
            </a:r>
            <a:endParaRPr lang="en-US" sz="2000">
              <a:solidFill>
                <a:schemeClr val="tx1"/>
              </a:solidFill>
              <a:effectLst>
                <a:outerShdw blurRad="38100" dist="19050" dir="2700000" algn="tl" rotWithShape="0">
                  <a:schemeClr val="dk1">
                    <a:alpha val="40000"/>
                  </a:schemeClr>
                </a:outerShdw>
              </a:effectLst>
              <a:latin typeface="Adobe Garamond Pro" panose="02020502060506020403" charset="0"/>
              <a:cs typeface="Adobe Garamond Pro" panose="02020502060506020403" charset="0"/>
            </a:endParaRPr>
          </a:p>
          <a:p>
            <a:pPr marL="0" indent="0">
              <a:buNone/>
            </a:pPr>
            <a:r>
              <a:rPr lang="en-US" sz="2000">
                <a:solidFill>
                  <a:schemeClr val="tx1"/>
                </a:solidFill>
                <a:effectLst>
                  <a:outerShdw blurRad="38100" dist="19050" dir="2700000" algn="tl" rotWithShape="0">
                    <a:schemeClr val="dk1">
                      <a:alpha val="40000"/>
                    </a:schemeClr>
                  </a:outerShdw>
                </a:effectLst>
                <a:latin typeface="Adobe Garamond Pro" panose="02020502060506020403" charset="0"/>
                <a:cs typeface="Adobe Garamond Pro" panose="02020502060506020403" charset="0"/>
              </a:rPr>
              <a:t>Step 2: Face analysis </a:t>
            </a:r>
            <a:endParaRPr lang="en-US" sz="2000">
              <a:solidFill>
                <a:schemeClr val="tx1"/>
              </a:solidFill>
              <a:effectLst>
                <a:outerShdw blurRad="38100" dist="19050" dir="2700000" algn="tl" rotWithShape="0">
                  <a:schemeClr val="dk1">
                    <a:alpha val="40000"/>
                  </a:schemeClr>
                </a:outerShdw>
              </a:effectLst>
              <a:latin typeface="Adobe Garamond Pro" panose="02020502060506020403" charset="0"/>
              <a:cs typeface="Adobe Garamond Pro" panose="02020502060506020403" charset="0"/>
            </a:endParaRPr>
          </a:p>
          <a:p>
            <a:pPr marL="0" indent="0">
              <a:buNone/>
            </a:pPr>
            <a:r>
              <a:rPr lang="en-US" sz="2000">
                <a:solidFill>
                  <a:schemeClr val="tx1"/>
                </a:solidFill>
                <a:effectLst>
                  <a:outerShdw blurRad="38100" dist="19050" dir="2700000" algn="tl" rotWithShape="0">
                    <a:schemeClr val="dk1">
                      <a:alpha val="40000"/>
                    </a:schemeClr>
                  </a:outerShdw>
                </a:effectLst>
                <a:latin typeface="Adobe Garamond Pro" panose="02020502060506020403" charset="0"/>
                <a:cs typeface="Adobe Garamond Pro" panose="02020502060506020403" charset="0"/>
              </a:rPr>
              <a:t>Step 3: Converting the image to data </a:t>
            </a:r>
            <a:endParaRPr lang="en-US" sz="2000">
              <a:solidFill>
                <a:schemeClr val="tx1"/>
              </a:solidFill>
              <a:effectLst>
                <a:outerShdw blurRad="38100" dist="19050" dir="2700000" algn="tl" rotWithShape="0">
                  <a:schemeClr val="dk1">
                    <a:alpha val="40000"/>
                  </a:schemeClr>
                </a:outerShdw>
              </a:effectLst>
              <a:latin typeface="Adobe Garamond Pro" panose="02020502060506020403" charset="0"/>
              <a:cs typeface="Adobe Garamond Pro" panose="02020502060506020403" charset="0"/>
            </a:endParaRPr>
          </a:p>
          <a:p>
            <a:pPr marL="0" indent="0">
              <a:buNone/>
            </a:pPr>
            <a:r>
              <a:rPr lang="en-US" sz="2000">
                <a:solidFill>
                  <a:schemeClr val="tx1"/>
                </a:solidFill>
                <a:effectLst>
                  <a:outerShdw blurRad="38100" dist="19050" dir="2700000" algn="tl" rotWithShape="0">
                    <a:schemeClr val="dk1">
                      <a:alpha val="40000"/>
                    </a:schemeClr>
                  </a:outerShdw>
                </a:effectLst>
                <a:latin typeface="Adobe Garamond Pro" panose="02020502060506020403" charset="0"/>
                <a:cs typeface="Adobe Garamond Pro" panose="02020502060506020403" charset="0"/>
              </a:rPr>
              <a:t>Step 4: Finding a match</a:t>
            </a:r>
            <a:endParaRPr lang="en-US" sz="2000">
              <a:solidFill>
                <a:schemeClr val="tx1"/>
              </a:solidFill>
              <a:effectLst>
                <a:outerShdw blurRad="38100" dist="19050" dir="2700000" algn="tl" rotWithShape="0">
                  <a:schemeClr val="dk1">
                    <a:alpha val="40000"/>
                  </a:schemeClr>
                </a:outerShdw>
              </a:effectLst>
              <a:latin typeface="Adobe Garamond Pro" panose="02020502060506020403" charset="0"/>
              <a:cs typeface="Adobe Garamond Pro" panose="02020502060506020403"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67385" y="417154"/>
            <a:ext cx="7886700" cy="1106408"/>
          </a:xfrm>
        </p:spPr>
        <p:txBody>
          <a:bodyPr>
            <a:normAutofit/>
          </a:bodyPr>
          <a:p>
            <a:r>
              <a:rPr lang="en-US"/>
              <a:t>Experiment Code of Facial Recognition </a:t>
            </a:r>
            <a:endParaRPr lang="en-US"/>
          </a:p>
        </p:txBody>
      </p:sp>
      <p:pic>
        <p:nvPicPr>
          <p:cNvPr id="5" name="Picture 4" descr="inception_block1a"/>
          <p:cNvPicPr>
            <a:picLocks noChangeAspect="1"/>
          </p:cNvPicPr>
          <p:nvPr/>
        </p:nvPicPr>
        <p:blipFill>
          <a:blip r:embed="rId1"/>
          <a:stretch>
            <a:fillRect/>
          </a:stretch>
        </p:blipFill>
        <p:spPr>
          <a:xfrm>
            <a:off x="438150" y="1642745"/>
            <a:ext cx="8267700" cy="28448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Content Placeholder 2"/>
          <p:cNvSpPr>
            <a:spLocks noGrp="1"/>
          </p:cNvSpPr>
          <p:nvPr>
            <p:ph idx="1"/>
          </p:nvPr>
        </p:nvSpPr>
        <p:spPr/>
        <p:txBody>
          <a:bodyPr/>
          <a:p>
            <a:endParaRPr lang="en-US"/>
          </a:p>
        </p:txBody>
      </p:sp>
      <p:pic>
        <p:nvPicPr>
          <p:cNvPr id="4" name="Picture 3" descr="f_x"/>
          <p:cNvPicPr>
            <a:picLocks noChangeAspect="1"/>
          </p:cNvPicPr>
          <p:nvPr/>
        </p:nvPicPr>
        <p:blipFill>
          <a:blip r:embed="rId1"/>
          <a:stretch>
            <a:fillRect/>
          </a:stretch>
        </p:blipFill>
        <p:spPr>
          <a:xfrm>
            <a:off x="289560" y="1055370"/>
            <a:ext cx="8564880" cy="361251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Content Placeholder 2"/>
          <p:cNvSpPr>
            <a:spLocks noGrp="1"/>
          </p:cNvSpPr>
          <p:nvPr>
            <p:ph idx="1"/>
          </p:nvPr>
        </p:nvSpPr>
        <p:spPr/>
        <p:txBody>
          <a:bodyPr/>
          <a:p>
            <a:endParaRPr lang="en-US"/>
          </a:p>
        </p:txBody>
      </p:sp>
      <p:pic>
        <p:nvPicPr>
          <p:cNvPr id="4" name="Picture 3" descr="distance_kiank"/>
          <p:cNvPicPr>
            <a:picLocks noChangeAspect="1"/>
          </p:cNvPicPr>
          <p:nvPr/>
        </p:nvPicPr>
        <p:blipFill>
          <a:blip r:embed="rId1"/>
          <a:stretch>
            <a:fillRect/>
          </a:stretch>
        </p:blipFill>
        <p:spPr>
          <a:xfrm>
            <a:off x="135890" y="2934970"/>
            <a:ext cx="8547100" cy="2612390"/>
          </a:xfrm>
          <a:prstGeom prst="rect">
            <a:avLst/>
          </a:prstGeom>
        </p:spPr>
      </p:pic>
      <p:pic>
        <p:nvPicPr>
          <p:cNvPr id="5" name="Picture 4" descr="pixel_comparison"/>
          <p:cNvPicPr>
            <a:picLocks noChangeAspect="1"/>
          </p:cNvPicPr>
          <p:nvPr/>
        </p:nvPicPr>
        <p:blipFill>
          <a:blip r:embed="rId2"/>
          <a:stretch>
            <a:fillRect/>
          </a:stretch>
        </p:blipFill>
        <p:spPr>
          <a:xfrm>
            <a:off x="1253490" y="124460"/>
            <a:ext cx="6311900" cy="27178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Content Placeholder 2"/>
          <p:cNvSpPr>
            <a:spLocks noGrp="1"/>
          </p:cNvSpPr>
          <p:nvPr>
            <p:ph idx="1"/>
          </p:nvPr>
        </p:nvSpPr>
        <p:spPr/>
        <p:txBody>
          <a:bodyPr/>
          <a:p>
            <a:endParaRPr lang="en-US"/>
          </a:p>
        </p:txBody>
      </p:sp>
      <p:pic>
        <p:nvPicPr>
          <p:cNvPr id="4" name="Picture 3" descr="triplet_comparison"/>
          <p:cNvPicPr>
            <a:picLocks noChangeAspect="1"/>
          </p:cNvPicPr>
          <p:nvPr/>
        </p:nvPicPr>
        <p:blipFill>
          <a:blip r:embed="rId1"/>
          <a:stretch>
            <a:fillRect/>
          </a:stretch>
        </p:blipFill>
        <p:spPr>
          <a:xfrm>
            <a:off x="628650" y="596900"/>
            <a:ext cx="7642225" cy="474789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Content Placeholder 2"/>
          <p:cNvSpPr>
            <a:spLocks noGrp="1"/>
          </p:cNvSpPr>
          <p:nvPr>
            <p:ph idx="1"/>
          </p:nvPr>
        </p:nvSpPr>
        <p:spPr/>
        <p:txBody>
          <a:bodyPr/>
          <a:p>
            <a:endParaRPr lang="en-US"/>
          </a:p>
        </p:txBody>
      </p:sp>
      <p:pic>
        <p:nvPicPr>
          <p:cNvPr id="4" name="Picture 3" descr="distance_matrix"/>
          <p:cNvPicPr>
            <a:picLocks noChangeAspect="1"/>
          </p:cNvPicPr>
          <p:nvPr/>
        </p:nvPicPr>
        <p:blipFill>
          <a:blip r:embed="rId1"/>
          <a:stretch>
            <a:fillRect/>
          </a:stretch>
        </p:blipFill>
        <p:spPr>
          <a:xfrm>
            <a:off x="186055" y="154940"/>
            <a:ext cx="8585200" cy="500062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sz="2800"/>
              <a:t>Examples of Facial Recognition In Authentication</a:t>
            </a:r>
            <a:endParaRPr lang="en-US" sz="2800"/>
          </a:p>
        </p:txBody>
      </p:sp>
      <p:pic>
        <p:nvPicPr>
          <p:cNvPr id="4" name="Content Placeholder 3"/>
          <p:cNvPicPr>
            <a:picLocks noChangeAspect="1"/>
          </p:cNvPicPr>
          <p:nvPr>
            <p:ph idx="1"/>
          </p:nvPr>
        </p:nvPicPr>
        <p:blipFill>
          <a:blip r:embed="rId1"/>
          <a:srcRect l="26230" t="1676" r="24703" b="262"/>
          <a:stretch>
            <a:fillRect/>
          </a:stretch>
        </p:blipFill>
        <p:spPr>
          <a:xfrm>
            <a:off x="0" y="1395730"/>
            <a:ext cx="2657475" cy="3534410"/>
          </a:xfrm>
          <a:prstGeom prst="rect">
            <a:avLst/>
          </a:prstGeom>
        </p:spPr>
      </p:pic>
      <p:pic>
        <p:nvPicPr>
          <p:cNvPr id="5" name="Picture 4"/>
          <p:cNvPicPr>
            <a:picLocks noChangeAspect="1"/>
          </p:cNvPicPr>
          <p:nvPr/>
        </p:nvPicPr>
        <p:blipFill>
          <a:blip r:embed="rId2"/>
          <a:srcRect l="21588" r="24699"/>
          <a:stretch>
            <a:fillRect/>
          </a:stretch>
        </p:blipFill>
        <p:spPr>
          <a:xfrm>
            <a:off x="2609215" y="1395095"/>
            <a:ext cx="3378835" cy="3539490"/>
          </a:xfrm>
          <a:prstGeom prst="rect">
            <a:avLst/>
          </a:prstGeom>
        </p:spPr>
      </p:pic>
      <p:pic>
        <p:nvPicPr>
          <p:cNvPr id="8" name="Picture 7"/>
          <p:cNvPicPr>
            <a:picLocks noChangeAspect="1"/>
          </p:cNvPicPr>
          <p:nvPr/>
        </p:nvPicPr>
        <p:blipFill>
          <a:blip r:embed="rId3"/>
          <a:srcRect l="52938"/>
          <a:stretch>
            <a:fillRect/>
          </a:stretch>
        </p:blipFill>
        <p:spPr>
          <a:xfrm>
            <a:off x="5988050" y="1349375"/>
            <a:ext cx="2172970" cy="363156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1801</Words>
  <Application>WPS Presentation</Application>
  <PresentationFormat>Widescreen</PresentationFormat>
  <Paragraphs>53</Paragraphs>
  <Slides>12</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12</vt:i4>
      </vt:variant>
    </vt:vector>
  </HeadingPairs>
  <TitlesOfParts>
    <vt:vector size="21" baseType="lpstr">
      <vt:lpstr>Arial</vt:lpstr>
      <vt:lpstr>SimSun</vt:lpstr>
      <vt:lpstr>Wingdings</vt:lpstr>
      <vt:lpstr>Adobe Garamond Pro</vt:lpstr>
      <vt:lpstr>Calibri Light</vt:lpstr>
      <vt:lpstr>Calibri</vt:lpstr>
      <vt:lpstr>Microsoft YaHei</vt:lpstr>
      <vt:lpstr>Arial Unicode MS</vt:lpstr>
      <vt:lpstr>Office Theme</vt:lpstr>
      <vt:lpstr>Introduction Facial Recognition In Authentication</vt:lpstr>
      <vt:lpstr>What is Facial Recognition ?</vt:lpstr>
      <vt:lpstr>How does facial recognition work in Authentication</vt:lpstr>
      <vt:lpstr>Experiment Code of Facial Recognition </vt:lpstr>
      <vt:lpstr>PowerPoint 演示文稿</vt:lpstr>
      <vt:lpstr>PowerPoint 演示文稿</vt:lpstr>
      <vt:lpstr>PowerPoint 演示文稿</vt:lpstr>
      <vt:lpstr>PowerPoint 演示文稿</vt:lpstr>
      <vt:lpstr>Examples of Facial Recognition In Authentication</vt:lpstr>
      <vt:lpstr>Pros &amp; Cons</vt:lpstr>
      <vt:lpstr>References:</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Face Recognition In Authentication</dc:title>
  <dc:creator/>
  <cp:lastModifiedBy>pink5</cp:lastModifiedBy>
  <cp:revision>114</cp:revision>
  <dcterms:created xsi:type="dcterms:W3CDTF">2021-07-22T07:14:00Z</dcterms:created>
  <dcterms:modified xsi:type="dcterms:W3CDTF">2021-07-27T08:24:56Z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1033-11.2.0.10223</vt:lpwstr>
  </property>
</Properties>
</file>

<file path=docProps/thumbnail.jpeg>
</file>